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Lato Light"/>
      <p:regular r:id="rId43"/>
      <p:bold r:id="rId44"/>
      <p:italic r:id="rId45"/>
      <p:boldItalic r:id="rId46"/>
    </p:embeddedFont>
    <p:embeddedFont>
      <p:font typeface="Nanum Gothic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77">
          <p15:clr>
            <a:srgbClr val="9AA0A6"/>
          </p15:clr>
        </p15:guide>
        <p15:guide id="2" pos="42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7"/>
        <p:guide pos="426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LatoLight-bold.fntdata"/><Relationship Id="rId21" Type="http://schemas.openxmlformats.org/officeDocument/2006/relationships/slide" Target="slides/slide16.xml"/><Relationship Id="rId43" Type="http://schemas.openxmlformats.org/officeDocument/2006/relationships/font" Target="fonts/LatoLight-regular.fntdata"/><Relationship Id="rId24" Type="http://schemas.openxmlformats.org/officeDocument/2006/relationships/slide" Target="slides/slide19.xml"/><Relationship Id="rId46" Type="http://schemas.openxmlformats.org/officeDocument/2006/relationships/font" Target="fonts/LatoLight-boldItalic.fntdata"/><Relationship Id="rId23" Type="http://schemas.openxmlformats.org/officeDocument/2006/relationships/slide" Target="slides/slide18.xml"/><Relationship Id="rId45" Type="http://schemas.openxmlformats.org/officeDocument/2006/relationships/font" Target="fonts/La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NanumGothic-bold.fntdata"/><Relationship Id="rId25" Type="http://schemas.openxmlformats.org/officeDocument/2006/relationships/slide" Target="slides/slide20.xml"/><Relationship Id="rId47" Type="http://schemas.openxmlformats.org/officeDocument/2006/relationships/font" Target="fonts/NanumGothic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이번 시간은 데이터 수집에 대해서 알아보는 시간을 가질 겁니다. 먼저 상식적으로 이론적인 이야기를 먼저 하고, 전체적인 큰 맥락에서 개념을 잡고, 용어를 익힌 후에 실습을 하도록 하겠습니다.</a:t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a5cd2794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20" name="Google Shape;120;g8a5cd27942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afd107e5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31" name="Google Shape;131;g8afd107e59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afd107cc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43" name="Google Shape;143;g8afd107cca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afd107e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54" name="Google Shape;154;g8afd107e5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a5cd2794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62" name="Google Shape;162;g8a5cd27942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b646b0c53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171" name="Google Shape;171;g8b646b0c53_0_2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b646b0c5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77" name="Google Shape;177;g8b646b0c53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b646b0c5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87" name="Google Shape;187;g8b646b0c53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b646b0c5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98" name="Google Shape;198;g8b646b0c53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8b646b0c5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10" name="Google Shape;210;g8b646b0c53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59a66f74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49" name="Google Shape;49;g59a66f746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b646b0c5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20" name="Google Shape;220;g8b646b0c53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b646b0c5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31" name="Google Shape;231;g8b646b0c53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b646b0c5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44" name="Google Shape;244;g8b646b0c53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b646b0c5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57" name="Google Shape;257;g8b646b0c53_0_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b646b0c5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72" name="Google Shape;272;g8b646b0c53_0_1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b646b0c5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85" name="Google Shape;285;g8b646b0c53_0_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8b646b0c53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02" name="Google Shape;302;g8b646b0c53_0_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afd107cc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14" name="Google Shape;314;g8afd107cca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afd107cc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25" name="Google Shape;325;g8afd107cca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b646b0c5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43" name="Google Shape;343;g8b646b0c53_0_1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95243222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5" name="Google Shape;55;g8952432229_2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b646b0c5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52" name="Google Shape;352;g8b646b0c53_0_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b646b0c53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68" name="Google Shape;368;g8b646b0c53_0_2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b646b0c53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84" name="Google Shape;384;g8b646b0c53_0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8b646b0c53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393" name="Google Shape;393;g8b646b0c53_0_3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b646b0c53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99" name="Google Shape;399;g8b646b0c53_0_3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b646b0c53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10" name="Google Shape;410;g8b646b0c53_0_3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b646b0c53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23" name="Google Shape;423;g8b646b0c53_0_3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8b646b0c53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32" name="Google Shape;432;g8b646b0c53_0_3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a5cd2794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4" name="Google Shape;64;g8a5cd27942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a5cd2794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3" name="Google Shape;73;g8a5cd27942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a5cd2794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82" name="Google Shape;82;g8a5cd27942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b646b0c53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91" name="Google Shape;91;g8b646b0c53_0_2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a5cd2794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02" name="Google Shape;102;g8a5cd27942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a5cd2794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11" name="Google Shape;111;g8a5cd27942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sic_page_form">
  <p:cSld name="1 Master Layou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55569" y="4877542"/>
            <a:ext cx="577136" cy="198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100">
        <p:fade thruBlk="1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Relationship Id="rId4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Relationship Id="rId7" Type="http://schemas.openxmlformats.org/officeDocument/2006/relationships/hyperlink" Target="http://arxiv.org/pdf/1503.04069.pdf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Relationship Id="rId7" Type="http://schemas.openxmlformats.org/officeDocument/2006/relationships/hyperlink" Target="http://arxiv.org/pdf/1503.04069.pdf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arxiv.org/pdf/1502.03044v2.pdf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arxiv.org/pdf/1406.1078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-KR"/>
              <a:t>RNN&amp;LSTM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23" name="Google Shape;123;p1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문제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점.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822675" y="12387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그런데 여기서 문제가 input data의 </a:t>
            </a:r>
            <a:r>
              <a:rPr b="1" lang="ko-KR" sz="1200">
                <a:solidFill>
                  <a:schemeClr val="dk1"/>
                </a:solidFill>
              </a:rPr>
              <a:t>Sequence가 너무 길어 네트워크가 병렬적으로 너무 길어지다보면</a:t>
            </a:r>
            <a:r>
              <a:rPr lang="ko-KR" sz="1200">
                <a:solidFill>
                  <a:schemeClr val="dk1"/>
                </a:solidFill>
              </a:rPr>
              <a:t> Chain-rule 역시 너무 길어진다.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순환신경망의 경우 </a:t>
            </a:r>
            <a:r>
              <a:rPr b="1" lang="ko-KR" sz="1200">
                <a:solidFill>
                  <a:schemeClr val="dk1"/>
                </a:solidFill>
              </a:rPr>
              <a:t>네트워크가 층 수 뿐만 아니라 input data의 길이까지 깊이에 영향을 미치기 때문에, 학습 과정에서 chain-rule이 매우 길어진다.</a:t>
            </a:r>
            <a:r>
              <a:rPr lang="ko-KR" sz="1200">
                <a:solidFill>
                  <a:schemeClr val="dk1"/>
                </a:solidFill>
              </a:rPr>
              <a:t> 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b="1" lang="ko-KR" sz="1200">
                <a:solidFill>
                  <a:schemeClr val="dk1"/>
                </a:solidFill>
              </a:rPr>
              <a:t>Vanishing Gradient problem</a:t>
            </a:r>
            <a:r>
              <a:rPr lang="ko-KR" sz="1200">
                <a:solidFill>
                  <a:schemeClr val="dk1"/>
                </a:solidFill>
              </a:rPr>
              <a:t>이 심각한 문제다.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여기서는 chain-rule에 동일한 weight가 계속해서 계산에 들어가기 때문에 Exploding Gradient problem 문제도 일어나기도 한다. 이 기울기 소실/폭발 문제를 통틀어 </a:t>
            </a:r>
            <a:r>
              <a:rPr lang="ko-KR" sz="1200">
                <a:solidFill>
                  <a:schemeClr val="dk1"/>
                </a:solidFill>
              </a:rPr>
              <a:t>Degradation이라고</a:t>
            </a:r>
            <a:r>
              <a:rPr lang="ko-KR" sz="1200">
                <a:solidFill>
                  <a:schemeClr val="dk1"/>
                </a:solidFill>
              </a:rPr>
              <a:t> 부른다.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400" y="3188700"/>
            <a:ext cx="4590751" cy="18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 txBox="1"/>
          <p:nvPr/>
        </p:nvSpPr>
        <p:spPr>
          <a:xfrm>
            <a:off x="6264600" y="3784375"/>
            <a:ext cx="30000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tanh(x)=2sigmoid(2x)−1 </a:t>
            </a:r>
            <a:br>
              <a:rPr i="1" lang="ko-KR" sz="1000"/>
            </a:br>
            <a:br>
              <a:rPr i="1" lang="ko-KR" sz="1000"/>
            </a:br>
            <a:r>
              <a:rPr i="1" lang="ko-KR" sz="1000"/>
              <a:t>미</a:t>
            </a:r>
            <a:r>
              <a:rPr i="1" lang="ko-KR" sz="1000"/>
              <a:t>분 결과(도함수): (1−tanh(x))(1+tanh(x))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⇒ gradient: 0~1값 (tanh(x)가 0일때 최대)</a:t>
            </a:r>
            <a:endParaRPr i="1" sz="1000"/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225" y="3377450"/>
            <a:ext cx="981704" cy="3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34" name="Google Shape;134;p1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문제점.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>
            <a:off x="822675" y="12387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그런데 여기서 문제가 input data의 </a:t>
            </a:r>
            <a:r>
              <a:rPr b="1" lang="ko-KR" sz="1200">
                <a:solidFill>
                  <a:schemeClr val="dk1"/>
                </a:solidFill>
              </a:rPr>
              <a:t>Sequence가 너무 길어 네트워크가 병렬적으로 너무 길어지다보면</a:t>
            </a:r>
            <a:r>
              <a:rPr lang="ko-KR" sz="1200">
                <a:solidFill>
                  <a:schemeClr val="dk1"/>
                </a:solidFill>
              </a:rPr>
              <a:t> Chain-rule 역시 너무 길어진다.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순환신경망의 경우 </a:t>
            </a:r>
            <a:r>
              <a:rPr b="1" lang="ko-KR" sz="1200">
                <a:solidFill>
                  <a:schemeClr val="dk1"/>
                </a:solidFill>
              </a:rPr>
              <a:t>네트워크가 층 수 뿐만 아니라 input data의 길이까지 깊이에 영향을 미치기 때문에, 학습 과정에서 chain-rule이 매우 길어진다.</a:t>
            </a:r>
            <a:r>
              <a:rPr lang="ko-KR" sz="1200">
                <a:solidFill>
                  <a:schemeClr val="dk1"/>
                </a:solidFill>
              </a:rPr>
              <a:t> 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b="1" lang="ko-KR" sz="1200">
                <a:solidFill>
                  <a:schemeClr val="dk1"/>
                </a:solidFill>
              </a:rPr>
              <a:t>Vanishing Gradient problem</a:t>
            </a:r>
            <a:r>
              <a:rPr lang="ko-KR" sz="1200">
                <a:solidFill>
                  <a:schemeClr val="dk1"/>
                </a:solidFill>
              </a:rPr>
              <a:t>이 심각한 문제다.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여기서는 chain-rule에 동일한 weight가 계속해서 계산에 들어가기 때문에 Exploding Gradient problem 문제도 일어나기도 한다. 이 기울기 소실/폭발 문제를 통틀어 Degradation이라고 부른다.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400" y="3188700"/>
            <a:ext cx="4590751" cy="18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6264600" y="3784375"/>
            <a:ext cx="30000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tanh(x)=2sigmoid(2x)−1 </a:t>
            </a:r>
            <a:br>
              <a:rPr i="1" lang="ko-KR" sz="1000"/>
            </a:br>
            <a:br>
              <a:rPr i="1" lang="ko-KR" sz="1000"/>
            </a:br>
            <a:r>
              <a:rPr i="1" lang="ko-KR" sz="1000"/>
              <a:t>미분 결과(도함수): (1−tanh(x))(1+tanh(x))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⇒ gradient: 0~1값 (tanh(x)가 0일때 최대)</a:t>
            </a:r>
            <a:endParaRPr i="1" sz="1000"/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225" y="3377450"/>
            <a:ext cx="981704" cy="3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4878200" y="4535550"/>
            <a:ext cx="3237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10번째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46" name="Google Shape;146;p1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문제점.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8" name="Google Shape;1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400" y="1509600"/>
            <a:ext cx="4590751" cy="18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8"/>
          <p:cNvSpPr txBox="1"/>
          <p:nvPr/>
        </p:nvSpPr>
        <p:spPr>
          <a:xfrm>
            <a:off x="6264600" y="2250850"/>
            <a:ext cx="30000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tanh(x)=2sigmoid(2x)−1 </a:t>
            </a:r>
            <a:br>
              <a:rPr i="1" lang="ko-KR" sz="1000"/>
            </a:br>
            <a:br>
              <a:rPr i="1" lang="ko-KR" sz="1000"/>
            </a:br>
            <a:r>
              <a:rPr i="1" lang="ko-KR" sz="1000"/>
              <a:t>미분 결과(도함수): (1−tanh(x))(1+tanh(x))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⇒ gradient: 0~1값 (tanh(x)가 0일때 최대)</a:t>
            </a:r>
            <a:endParaRPr i="1" sz="1000"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225" y="1843925"/>
            <a:ext cx="981704" cy="3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858525" y="3464075"/>
            <a:ext cx="75504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RNN 기울기 소실 및 Exploding ⇒ 매번 같은 값을 곱하기 때문에.. (Chain Rule..)</a:t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tanh는 기본적으로 Vanishing 문제에 자유롭지 못한다.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W가 압도적으로 매우 커지면, tanh여도 폭발한다. (Exploding)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57" name="Google Shape;157;p1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58" name="Google Shape;158;p19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summary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075" y="1633050"/>
            <a:ext cx="7971700" cy="26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65" name="Google Shape;165;p2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66" name="Google Shape;166;p20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문제점.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822675" y="1238700"/>
            <a:ext cx="7398600" cy="2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여기서 기울기 소실문제는 앞서 살펴본대로 비선형함수에게 있다.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비선형함수가 Sigmoid 대신 tanh를 사용하는데, tanh 도 -1~1사이의 숫자이기 때문에 연쇄적으로 계산되면 기울기 소실문제를 일으키는 주범이 된다.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또한, 기울기 계산 과정을 보면,</a:t>
            </a:r>
            <a:r>
              <a:rPr b="1" lang="ko-KR" sz="1200">
                <a:solidFill>
                  <a:schemeClr val="dk1"/>
                </a:solidFill>
              </a:rPr>
              <a:t> weight도 곱해지는 것을 알 수 있는데</a:t>
            </a:r>
            <a:r>
              <a:rPr lang="ko-KR" sz="1200">
                <a:solidFill>
                  <a:schemeClr val="dk1"/>
                </a:solidFill>
              </a:rPr>
              <a:t>, </a:t>
            </a:r>
            <a:r>
              <a:rPr b="1" lang="ko-KR" sz="1200">
                <a:solidFill>
                  <a:schemeClr val="dk1"/>
                </a:solidFill>
              </a:rPr>
              <a:t>살펴봤듯이 순환신경망은 동일한 weight 가 연결되어 있다.</a:t>
            </a:r>
            <a:r>
              <a:rPr lang="ko-KR" sz="1200">
                <a:solidFill>
                  <a:schemeClr val="dk1"/>
                </a:solidFill>
              </a:rPr>
              <a:t> 이런 구조에서 backpropagation으로 연쇄적인 chain-rule 계산을 하게 되면 동일한 </a:t>
            </a:r>
            <a:r>
              <a:rPr b="1" lang="ko-KR" sz="1200">
                <a:solidFill>
                  <a:schemeClr val="dk1"/>
                </a:solidFill>
              </a:rPr>
              <a:t>weight가 n제곱 형태로 곱해지게 된다.</a:t>
            </a:r>
            <a:r>
              <a:rPr lang="ko-KR" sz="1200">
                <a:solidFill>
                  <a:schemeClr val="dk1"/>
                </a:solidFill>
              </a:rPr>
              <a:t>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간단하게 생각해서 </a:t>
            </a:r>
            <a:r>
              <a:rPr b="1" lang="ko-KR" sz="1200">
                <a:solidFill>
                  <a:schemeClr val="dk1"/>
                </a:solidFill>
              </a:rPr>
              <a:t>weight의 크기가 1보다 작다면 weight의 n제곱은 0에 가까워질 것이고</a:t>
            </a:r>
            <a:r>
              <a:rPr lang="ko-KR" sz="1200">
                <a:solidFill>
                  <a:schemeClr val="dk1"/>
                </a:solidFill>
              </a:rPr>
              <a:t>, </a:t>
            </a:r>
            <a:r>
              <a:rPr b="1" lang="ko-KR" sz="1200">
                <a:solidFill>
                  <a:schemeClr val="dk1"/>
                </a:solidFill>
              </a:rPr>
              <a:t>1보다 크다면 weight의 n제곱은 매우 큰 수</a:t>
            </a:r>
            <a:r>
              <a:rPr lang="ko-KR" sz="1200">
                <a:solidFill>
                  <a:schemeClr val="dk1"/>
                </a:solidFill>
              </a:rPr>
              <a:t>가 될 것이다.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858525" y="3662400"/>
            <a:ext cx="75504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RNN 기울기 소실 및 Exploding ⇒ 매번 같은 값을 곱하기 때문에.. (Chain Rule..)</a:t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tanh는 기본적으로 Vanishing 문제에 자유롭지 못한다.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W가 압도적으로 매우 커지면, tanh여도 폭발한다. (Exploding)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174" name="Google Shape;174;p21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180" name="Google Shape;180;p2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  <p:sp>
        <p:nvSpPr>
          <p:cNvPr id="181" name="Google Shape;181;p22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822675" y="142695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RNN을 다시 보면..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2164625" y="3654900"/>
            <a:ext cx="43158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→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150" y="2264254"/>
            <a:ext cx="5576751" cy="170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190" name="Google Shape;190;p23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822675" y="127455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RNN을 다시 보면.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⇒ Recurrent가 길어지면 + Layer가 깊어지면.. ?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⇒ Gradient가 Vanishing // Gradient Exploding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    </a:t>
            </a:r>
            <a:r>
              <a:rPr i="1" lang="ko-KR" sz="1200">
                <a:solidFill>
                  <a:schemeClr val="dk1"/>
                </a:solidFill>
              </a:rPr>
              <a:t>((tanh or sigmoid or Relu.., .etc))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2164625" y="3654900"/>
            <a:ext cx="43158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→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2659425"/>
            <a:ext cx="3931399" cy="131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7325" y="2600913"/>
            <a:ext cx="3695352" cy="1427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01" name="Google Shape;201;p24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63" y="1683431"/>
            <a:ext cx="3843726" cy="148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100" y="1683424"/>
            <a:ext cx="3829596" cy="14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4"/>
          <p:cNvSpPr/>
          <p:nvPr/>
        </p:nvSpPr>
        <p:spPr>
          <a:xfrm>
            <a:off x="4450625" y="2090450"/>
            <a:ext cx="377700" cy="80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2704100" y="3358200"/>
            <a:ext cx="37764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기억 소자를 두개로 두자.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어떻게?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장기 기억 + 단기 기억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6" name="Google Shape;206;p2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  <p:sp>
        <p:nvSpPr>
          <p:cNvPr id="207" name="Google Shape;207;p24"/>
          <p:cNvSpPr txBox="1"/>
          <p:nvPr/>
        </p:nvSpPr>
        <p:spPr>
          <a:xfrm>
            <a:off x="2982575" y="4360350"/>
            <a:ext cx="33138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carry vs memory(TF 용</a:t>
            </a:r>
            <a:r>
              <a:rPr i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어)</a:t>
            </a:r>
            <a:endParaRPr i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Cell State vs Hidden State(논문 용어)</a:t>
            </a:r>
            <a:endParaRPr i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13" name="Google Shape;213;p25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274" y="1683425"/>
            <a:ext cx="7413399" cy="286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/>
          <p:nvPr/>
        </p:nvSpPr>
        <p:spPr>
          <a:xfrm>
            <a:off x="3149162" y="2464500"/>
            <a:ext cx="9576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Long Term</a:t>
            </a:r>
            <a:endParaRPr b="1" sz="11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2747932" y="3244725"/>
            <a:ext cx="9576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Short Term</a:t>
            </a:r>
            <a:endParaRPr b="1" sz="11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7" name="Google Shape;217;p2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Recurrent neural network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23" name="Google Shape;223;p26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700" y="2445425"/>
            <a:ext cx="5311650" cy="205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/>
          <p:nvPr/>
        </p:nvSpPr>
        <p:spPr>
          <a:xfrm>
            <a:off x="863150" y="3048025"/>
            <a:ext cx="7633500" cy="471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"/>
          <p:cNvSpPr txBox="1"/>
          <p:nvPr/>
        </p:nvSpPr>
        <p:spPr>
          <a:xfrm>
            <a:off x="4059500" y="2681125"/>
            <a:ext cx="13689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 Term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896850" y="2002325"/>
            <a:ext cx="6143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LongTerm 메모리는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곱하고, 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더한다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8" name="Google Shape;228;p2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9540" y="1741800"/>
            <a:ext cx="3905910" cy="15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475" y="2787550"/>
            <a:ext cx="2080700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/>
          <p:nvPr/>
        </p:nvSpPr>
        <p:spPr>
          <a:xfrm>
            <a:off x="5226975" y="2205100"/>
            <a:ext cx="3667500" cy="226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 txBox="1"/>
          <p:nvPr/>
        </p:nvSpPr>
        <p:spPr>
          <a:xfrm>
            <a:off x="818650" y="1741800"/>
            <a:ext cx="6143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LongTerm 메모리는 곱하고,  더한다.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곱한다.  (forget gate)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i="1" lang="ko-KR">
                <a:latin typeface="Nanum Gothic"/>
                <a:ea typeface="Nanum Gothic"/>
                <a:cs typeface="Nanum Gothic"/>
                <a:sym typeface="Nanum Gothic"/>
              </a:rPr>
              <a:t>sigmoid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[0~1]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곱한다.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더한다. (Input gate)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sigmoid[0~1]와 tanh[-1~1]를 곱한다.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250" y="3754800"/>
            <a:ext cx="2739173" cy="4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86234" y="4107896"/>
            <a:ext cx="2600701" cy="30333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47" name="Google Shape;247;p28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48" name="Google Shape;2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475" y="2787550"/>
            <a:ext cx="2080700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8"/>
          <p:cNvSpPr txBox="1"/>
          <p:nvPr/>
        </p:nvSpPr>
        <p:spPr>
          <a:xfrm>
            <a:off x="818650" y="1741800"/>
            <a:ext cx="6143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LongTerm 메모리는 곱하고,  더한다.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곱한다.  (forget gate)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i="1" lang="ko-KR">
                <a:latin typeface="Nanum Gothic"/>
                <a:ea typeface="Nanum Gothic"/>
                <a:cs typeface="Nanum Gothic"/>
                <a:sym typeface="Nanum Gothic"/>
              </a:rPr>
              <a:t>sigmoid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[0~1]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곱한다. </a:t>
            </a:r>
            <a:r>
              <a:rPr i="1" lang="ko-KR" sz="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(신호를 약하게 한다.)</a:t>
            </a:r>
            <a:endParaRPr i="1" sz="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6000" y="1339300"/>
            <a:ext cx="3340465" cy="231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8"/>
          <p:cNvSpPr txBox="1"/>
          <p:nvPr/>
        </p:nvSpPr>
        <p:spPr>
          <a:xfrm>
            <a:off x="788975" y="3466100"/>
            <a:ext cx="58533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0과 1사이에 값을 곱할거야.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값이 작아질거야.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기억을 잃을거야. (뭐에 따라서? 현재 input과 이전 기억에 따라서.)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기억을 잃을거야. ⇒ 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문맥이 전환되면 (그렇게 학습 시킬거야.)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2" name="Google Shape;252;p28"/>
          <p:cNvSpPr/>
          <p:nvPr/>
        </p:nvSpPr>
        <p:spPr>
          <a:xfrm>
            <a:off x="6210650" y="3815425"/>
            <a:ext cx="357300" cy="72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"/>
          <p:cNvSpPr txBox="1"/>
          <p:nvPr/>
        </p:nvSpPr>
        <p:spPr>
          <a:xfrm>
            <a:off x="6567950" y="3973225"/>
            <a:ext cx="2428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기존 정보를 잊을거야.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4" name="Google Shape;254;p2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60" name="Google Shape;260;p29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1" name="Google Shape;261;p29"/>
          <p:cNvSpPr txBox="1"/>
          <p:nvPr/>
        </p:nvSpPr>
        <p:spPr>
          <a:xfrm>
            <a:off x="818650" y="1741800"/>
            <a:ext cx="6143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LongTerm 메모리는 곱하고,  더한다.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2. 더한다. (Input gate)  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sigmoid[0~1]와 tanh[-1~1]를 곱한다.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62" name="Google Shape;2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250" y="2918650"/>
            <a:ext cx="2739173" cy="4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234" y="3271746"/>
            <a:ext cx="2600701" cy="30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250" y="1209625"/>
            <a:ext cx="3508176" cy="24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9"/>
          <p:cNvSpPr txBox="1"/>
          <p:nvPr/>
        </p:nvSpPr>
        <p:spPr>
          <a:xfrm>
            <a:off x="788975" y="3575075"/>
            <a:ext cx="58533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[0~1]과 [-1~1]의 값을 곱하고 더할거야.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어떤 값을 곱할지? (sigmoid⇒ Input 게이트) 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[0~1]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어떤 값을 곱할지? (tanh ⇒ Candidate) [-1~1]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곱한다는 의미 ⇒ 현재 문맥이 얼마나 중요하냐.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더한다는 의미 ⇒ 현재 문맥의 중요도를 더할거야.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6" name="Google Shape;266;p29"/>
          <p:cNvSpPr/>
          <p:nvPr/>
        </p:nvSpPr>
        <p:spPr>
          <a:xfrm>
            <a:off x="5010325" y="3958350"/>
            <a:ext cx="1314900" cy="72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6487125" y="4086475"/>
            <a:ext cx="24282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새 정보를 추가할거야.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8" name="Google Shape;268;p29"/>
          <p:cNvSpPr txBox="1"/>
          <p:nvPr/>
        </p:nvSpPr>
        <p:spPr>
          <a:xfrm>
            <a:off x="780225" y="2029745"/>
            <a:ext cx="43428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(tanh: 장기 신호의 방향을 결정(저장</a:t>
            </a:r>
            <a:r>
              <a:rPr i="1" lang="ko-KR" sz="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할 데이터)</a:t>
            </a:r>
            <a:r>
              <a:rPr i="1" lang="ko-KR" sz="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// sigmoid 입력의 세기를 결정)</a:t>
            </a:r>
            <a:endParaRPr/>
          </a:p>
        </p:txBody>
      </p:sp>
      <p:sp>
        <p:nvSpPr>
          <p:cNvPr id="269" name="Google Shape;269;p2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75" name="Google Shape;275;p30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76" name="Google Shape;2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9540" y="1741800"/>
            <a:ext cx="3905910" cy="15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475" y="2787550"/>
            <a:ext cx="2080700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0"/>
          <p:cNvSpPr/>
          <p:nvPr/>
        </p:nvSpPr>
        <p:spPr>
          <a:xfrm>
            <a:off x="5226975" y="2205100"/>
            <a:ext cx="3667500" cy="226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0"/>
          <p:cNvSpPr txBox="1"/>
          <p:nvPr/>
        </p:nvSpPr>
        <p:spPr>
          <a:xfrm>
            <a:off x="818650" y="1741800"/>
            <a:ext cx="6143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LongTerm 메모리는 곱하고,  더한다.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곱한다.  (forget gate) → 기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존 정보를 잊을거야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i="1" lang="ko-KR">
                <a:latin typeface="Nanum Gothic"/>
                <a:ea typeface="Nanum Gothic"/>
                <a:cs typeface="Nanum Gothic"/>
                <a:sym typeface="Nanum Gothic"/>
              </a:rPr>
              <a:t>sigmoid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[0~1]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곱한다.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더한다. (Input gate) →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새 정보를 추가할거야.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sigmoid[0~1]와 tanh[-1~1]를 곱한다.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80" name="Google Shape;28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250" y="3754800"/>
            <a:ext cx="2739173" cy="4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86234" y="4107896"/>
            <a:ext cx="2600701" cy="30333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288" name="Google Shape;288;p31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9540" y="1087700"/>
            <a:ext cx="3905910" cy="15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475" y="2787550"/>
            <a:ext cx="2080700" cy="4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1"/>
          <p:cNvSpPr/>
          <p:nvPr/>
        </p:nvSpPr>
        <p:spPr>
          <a:xfrm>
            <a:off x="5226975" y="1551000"/>
            <a:ext cx="3667500" cy="226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1"/>
          <p:cNvSpPr txBox="1"/>
          <p:nvPr/>
        </p:nvSpPr>
        <p:spPr>
          <a:xfrm>
            <a:off x="818650" y="1741800"/>
            <a:ext cx="6143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LongTerm 메모리는 곱하고,  더한다.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곱한다.  (forget gate) → 기존 정보를 잊을거야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i="1" lang="ko-KR">
                <a:latin typeface="Nanum Gothic"/>
                <a:ea typeface="Nanum Gothic"/>
                <a:cs typeface="Nanum Gothic"/>
                <a:sym typeface="Nanum Gothic"/>
              </a:rPr>
              <a:t>sigmoid</a:t>
            </a: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[0~1]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곱한다.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더한다. (Input gate) → 새 정보를 추가할거야.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sigmoid[0~1]와 tanh[-1~1]를 곱한다.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93" name="Google Shape;29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250" y="3754800"/>
            <a:ext cx="2739173" cy="4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86234" y="4107896"/>
            <a:ext cx="2600701" cy="30333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1"/>
          <p:cNvSpPr/>
          <p:nvPr/>
        </p:nvSpPr>
        <p:spPr>
          <a:xfrm>
            <a:off x="6379225" y="2688050"/>
            <a:ext cx="1767300" cy="349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63613" y="4468575"/>
            <a:ext cx="2733381" cy="6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85175" y="3126651"/>
            <a:ext cx="2355399" cy="151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1"/>
          <p:cNvSpPr/>
          <p:nvPr/>
        </p:nvSpPr>
        <p:spPr>
          <a:xfrm>
            <a:off x="5226975" y="4605750"/>
            <a:ext cx="3667500" cy="34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05" name="Google Shape;305;p32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Long-Short-Term-Memory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818650" y="1741800"/>
            <a:ext cx="67407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그래서 예측은?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장기 기억과 단기기억 그리고 현재 input을 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함께 할거야. 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각각 비중이 얼마나 돼? (= weight가 얼마나 돼?)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그걸 찾을거야. (weight)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07" name="Google Shape;3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025" y="1810750"/>
            <a:ext cx="3274720" cy="231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0313" y="3898175"/>
            <a:ext cx="272415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2"/>
          <p:cNvSpPr/>
          <p:nvPr/>
        </p:nvSpPr>
        <p:spPr>
          <a:xfrm>
            <a:off x="7646975" y="1908375"/>
            <a:ext cx="377700" cy="24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2"/>
          <p:cNvSpPr/>
          <p:nvPr/>
        </p:nvSpPr>
        <p:spPr>
          <a:xfrm>
            <a:off x="8190500" y="3207150"/>
            <a:ext cx="377700" cy="24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317" name="Google Shape;317;p3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318" name="Google Shape;318;p33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RNN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의 문제점.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19" name="Google Shape;3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400" y="1509600"/>
            <a:ext cx="4590751" cy="18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3"/>
          <p:cNvSpPr txBox="1"/>
          <p:nvPr/>
        </p:nvSpPr>
        <p:spPr>
          <a:xfrm>
            <a:off x="6264600" y="2250850"/>
            <a:ext cx="30000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tanh(x)=2sigmoid(2x)−1 </a:t>
            </a:r>
            <a:br>
              <a:rPr i="1" lang="ko-KR" sz="1000"/>
            </a:br>
            <a:br>
              <a:rPr i="1" lang="ko-KR" sz="1000"/>
            </a:br>
            <a:r>
              <a:rPr i="1" lang="ko-KR" sz="1000"/>
              <a:t>미분 결과(도함수): (1−tanh(x))(1+tanh(x))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/>
              <a:t>⇒ gradient: 0~1값 (tanh(x)가 0일때 최대)</a:t>
            </a:r>
            <a:endParaRPr i="1" sz="1000"/>
          </a:p>
        </p:txBody>
      </p:sp>
      <p:pic>
        <p:nvPicPr>
          <p:cNvPr id="321" name="Google Shape;32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225" y="1843925"/>
            <a:ext cx="981704" cy="3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3"/>
          <p:cNvSpPr txBox="1"/>
          <p:nvPr/>
        </p:nvSpPr>
        <p:spPr>
          <a:xfrm>
            <a:off x="858525" y="3464075"/>
            <a:ext cx="75504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RNN 기울기 소실 및 Exploding ⇒ 매번 같은 값을 곱하기 때문에.. (Chain Rule..)</a:t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tanh는 기본적으로 Vanishing 문제에 자유롭지 못한다.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W가 압도적으로 매우 커지면, tanh여도 폭발한다. (Exploding)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28" name="Google Shape;328;p34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LSTM의 BPTT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9" name="Google Shape;329;p3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  <p:pic>
        <p:nvPicPr>
          <p:cNvPr id="330" name="Google Shape;33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800" y="1356800"/>
            <a:ext cx="7906974" cy="2318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4"/>
          <p:cNvSpPr txBox="1"/>
          <p:nvPr/>
        </p:nvSpPr>
        <p:spPr>
          <a:xfrm>
            <a:off x="796800" y="3511300"/>
            <a:ext cx="7550400" cy="2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RNN 기울기 Vanishing &amp; Exploding ⇒ 매번 같은 값을 곱하기 때문에..(W)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1. 매번 다른 값을 곱하자. (Long Term) -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forget gate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2. 매번 다른 값을 곱하자. (Hidden State) -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Update Gate, OutPut Gate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32" name="Google Shape;332;p34"/>
          <p:cNvSpPr/>
          <p:nvPr/>
        </p:nvSpPr>
        <p:spPr>
          <a:xfrm>
            <a:off x="1544225" y="2157875"/>
            <a:ext cx="357300" cy="822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4"/>
          <p:cNvSpPr txBox="1"/>
          <p:nvPr/>
        </p:nvSpPr>
        <p:spPr>
          <a:xfrm>
            <a:off x="1548950" y="1830145"/>
            <a:ext cx="428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(1)</a:t>
            </a:r>
            <a:endParaRPr b="1" sz="11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34" name="Google Shape;334;p34"/>
          <p:cNvSpPr/>
          <p:nvPr/>
        </p:nvSpPr>
        <p:spPr>
          <a:xfrm>
            <a:off x="1944375" y="2157875"/>
            <a:ext cx="503400" cy="870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4"/>
          <p:cNvSpPr/>
          <p:nvPr/>
        </p:nvSpPr>
        <p:spPr>
          <a:xfrm>
            <a:off x="2490625" y="2157875"/>
            <a:ext cx="604500" cy="870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4"/>
          <p:cNvSpPr txBox="1"/>
          <p:nvPr/>
        </p:nvSpPr>
        <p:spPr>
          <a:xfrm>
            <a:off x="1981725" y="1830145"/>
            <a:ext cx="428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(2)</a:t>
            </a:r>
            <a:endParaRPr b="1" sz="11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37" name="Google Shape;337;p34"/>
          <p:cNvSpPr txBox="1"/>
          <p:nvPr/>
        </p:nvSpPr>
        <p:spPr>
          <a:xfrm>
            <a:off x="2527975" y="1830145"/>
            <a:ext cx="4287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(2)</a:t>
            </a:r>
            <a:endParaRPr b="1" sz="11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38" name="Google Shape;33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4450" y="3576975"/>
            <a:ext cx="981704" cy="3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4"/>
          <p:cNvSpPr txBox="1"/>
          <p:nvPr/>
        </p:nvSpPr>
        <p:spPr>
          <a:xfrm>
            <a:off x="7181700" y="4046000"/>
            <a:ext cx="20904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latin typeface="Nanum Gothic"/>
                <a:ea typeface="Nanum Gothic"/>
                <a:cs typeface="Nanum Gothic"/>
                <a:sym typeface="Nanum Gothic"/>
              </a:rPr>
              <a:t>Gradient가 달라짐.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40" name="Google Shape;340;p34"/>
          <p:cNvSpPr/>
          <p:nvPr/>
        </p:nvSpPr>
        <p:spPr>
          <a:xfrm>
            <a:off x="814625" y="1801700"/>
            <a:ext cx="2501400" cy="663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46" name="Google Shape;346;p35"/>
          <p:cNvSpPr txBox="1"/>
          <p:nvPr/>
        </p:nvSpPr>
        <p:spPr>
          <a:xfrm>
            <a:off x="822675" y="10600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표준 LSTM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47" name="Google Shape;3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438" y="1426950"/>
            <a:ext cx="8631127" cy="3411749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5"/>
          <p:cNvSpPr txBox="1"/>
          <p:nvPr/>
        </p:nvSpPr>
        <p:spPr>
          <a:xfrm>
            <a:off x="3688625" y="11868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49" name="Google Shape;349;p3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순환신경망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Sequence한 데이터 학습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0" name="Google Shape;60;p9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앞서 공간적인 위치가 중요한 데이터를 분석하기에 CNN 구조가 적합하다는 것을 살펴봤다. 이번에는 시간적인 순서가 중요한 데이터를 분석하는 데에 적합한 RNN 구조를 다뤄보겠다.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지금까지 살펴본 Neural Networks의 구조를 단순화시켜보면 아래와 같이 생각할 수도 있다. 우측의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400">
                <a:solidFill>
                  <a:schemeClr val="dk1"/>
                </a:solidFill>
              </a:rPr>
              <a:t>						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단순화한 구조에서 하나의 네모 박스 안에는 여러 weights가 포함되어 있다고 이해할 수 있다.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175" y="3024775"/>
            <a:ext cx="4222124" cy="157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55" name="Google Shape;355;p36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LSTM의 변형(응용)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56" name="Google Shape;356;p36"/>
          <p:cNvSpPr txBox="1"/>
          <p:nvPr/>
        </p:nvSpPr>
        <p:spPr>
          <a:xfrm>
            <a:off x="3688625" y="9582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57" name="Google Shape;3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375" y="1239750"/>
            <a:ext cx="3622756" cy="11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525" y="2725700"/>
            <a:ext cx="3489025" cy="11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7500" y="2696001"/>
            <a:ext cx="3444501" cy="12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2676" y="1352575"/>
            <a:ext cx="3444502" cy="13615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1" name="Google Shape;361;p36"/>
          <p:cNvCxnSpPr/>
          <p:nvPr/>
        </p:nvCxnSpPr>
        <p:spPr>
          <a:xfrm>
            <a:off x="600150" y="2772200"/>
            <a:ext cx="424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36"/>
          <p:cNvCxnSpPr/>
          <p:nvPr/>
        </p:nvCxnSpPr>
        <p:spPr>
          <a:xfrm>
            <a:off x="4828259" y="1302150"/>
            <a:ext cx="0" cy="149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36"/>
          <p:cNvSpPr txBox="1"/>
          <p:nvPr/>
        </p:nvSpPr>
        <p:spPr>
          <a:xfrm>
            <a:off x="471368" y="3847100"/>
            <a:ext cx="8732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latin typeface="Nanum Gothic"/>
                <a:ea typeface="Nanum Gothic"/>
                <a:cs typeface="Nanum Gothic"/>
                <a:sym typeface="Nanum Gothic"/>
              </a:rPr>
              <a:t>뭐가 낫나요? </a:t>
            </a:r>
            <a:br>
              <a:rPr lang="ko-KR" sz="1100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1100">
                <a:latin typeface="Nanum Gothic"/>
                <a:ea typeface="Nanum Gothic"/>
                <a:cs typeface="Nanum Gothic"/>
                <a:sym typeface="Nanum Gothic"/>
              </a:rPr>
              <a:t>⇒ </a:t>
            </a:r>
            <a:r>
              <a:rPr lang="ko-KR" sz="1050">
                <a:solidFill>
                  <a:srgbClr val="6D6D6D"/>
                </a:solidFill>
                <a:highlight>
                  <a:srgbClr val="FFFFFF"/>
                </a:highlight>
                <a:uFill>
                  <a:noFill/>
                </a:uFill>
                <a:hlinkClick r:id="rId7"/>
              </a:rPr>
              <a:t>Greff, et al. (2015)</a:t>
            </a:r>
            <a:r>
              <a:rPr lang="ko-KR" sz="1050">
                <a:solidFill>
                  <a:srgbClr val="333333"/>
                </a:solidFill>
                <a:highlight>
                  <a:srgbClr val="FFFFFF"/>
                </a:highlight>
              </a:rPr>
              <a:t> do a nice comparison of popular variants, </a:t>
            </a:r>
            <a:r>
              <a:rPr b="1" lang="ko-KR" sz="1050">
                <a:solidFill>
                  <a:srgbClr val="333333"/>
                </a:solidFill>
                <a:highlight>
                  <a:srgbClr val="FFFFFF"/>
                </a:highlight>
              </a:rPr>
              <a:t>finding that they’re all about the same</a:t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33333"/>
                </a:solidFill>
                <a:highlight>
                  <a:srgbClr val="FFFFFF"/>
                </a:highlight>
              </a:rPr>
              <a:t>⇒ Jozefowicz, et al. (2015) tested more than ten thousand RNN architectures, </a:t>
            </a:r>
            <a:r>
              <a:rPr b="1" lang="ko-KR" sz="1050">
                <a:solidFill>
                  <a:srgbClr val="333333"/>
                </a:solidFill>
                <a:highlight>
                  <a:srgbClr val="FFFFFF"/>
                </a:highlight>
              </a:rPr>
              <a:t>finding some that worked better than LSTMs on certain tasks.</a:t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64" name="Google Shape;364;p36"/>
          <p:cNvSpPr txBox="1"/>
          <p:nvPr/>
        </p:nvSpPr>
        <p:spPr>
          <a:xfrm>
            <a:off x="3007550" y="4531550"/>
            <a:ext cx="4126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65" name="Google Shape;365;p3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71" name="Google Shape;371;p37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LSTM의 변형(응용)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72" name="Google Shape;372;p37"/>
          <p:cNvSpPr txBox="1"/>
          <p:nvPr/>
        </p:nvSpPr>
        <p:spPr>
          <a:xfrm>
            <a:off x="3688625" y="9582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73" name="Google Shape;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375" y="1239750"/>
            <a:ext cx="3622756" cy="11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525" y="2725700"/>
            <a:ext cx="3489025" cy="11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7500" y="2696001"/>
            <a:ext cx="3444501" cy="12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2676" y="1352575"/>
            <a:ext cx="3444502" cy="13615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Google Shape;377;p37"/>
          <p:cNvCxnSpPr/>
          <p:nvPr/>
        </p:nvCxnSpPr>
        <p:spPr>
          <a:xfrm>
            <a:off x="600150" y="2772200"/>
            <a:ext cx="424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37"/>
          <p:cNvCxnSpPr/>
          <p:nvPr/>
        </p:nvCxnSpPr>
        <p:spPr>
          <a:xfrm>
            <a:off x="4828259" y="1302150"/>
            <a:ext cx="0" cy="149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37"/>
          <p:cNvSpPr txBox="1"/>
          <p:nvPr/>
        </p:nvSpPr>
        <p:spPr>
          <a:xfrm>
            <a:off x="471368" y="3847100"/>
            <a:ext cx="8732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latin typeface="Nanum Gothic"/>
                <a:ea typeface="Nanum Gothic"/>
                <a:cs typeface="Nanum Gothic"/>
                <a:sym typeface="Nanum Gothic"/>
              </a:rPr>
              <a:t>뭐가 낫나요? </a:t>
            </a:r>
            <a:br>
              <a:rPr lang="ko-KR" sz="1100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1100">
                <a:latin typeface="Nanum Gothic"/>
                <a:ea typeface="Nanum Gothic"/>
                <a:cs typeface="Nanum Gothic"/>
                <a:sym typeface="Nanum Gothic"/>
              </a:rPr>
              <a:t>⇒ </a:t>
            </a:r>
            <a:r>
              <a:rPr lang="ko-KR" sz="1050">
                <a:solidFill>
                  <a:srgbClr val="6D6D6D"/>
                </a:solidFill>
                <a:highlight>
                  <a:srgbClr val="FFFFFF"/>
                </a:highlight>
                <a:uFill>
                  <a:noFill/>
                </a:uFill>
                <a:hlinkClick r:id="rId7"/>
              </a:rPr>
              <a:t>Greff, et al. (2015)</a:t>
            </a:r>
            <a:r>
              <a:rPr lang="ko-KR" sz="1050">
                <a:solidFill>
                  <a:srgbClr val="333333"/>
                </a:solidFill>
                <a:highlight>
                  <a:srgbClr val="FFFFFF"/>
                </a:highlight>
              </a:rPr>
              <a:t> do a nice comparison of popular variants, </a:t>
            </a:r>
            <a:r>
              <a:rPr b="1" lang="ko-KR" sz="1050">
                <a:solidFill>
                  <a:srgbClr val="333333"/>
                </a:solidFill>
                <a:highlight>
                  <a:srgbClr val="FFFFFF"/>
                </a:highlight>
              </a:rPr>
              <a:t>finding that they’re all about the same</a:t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33333"/>
                </a:solidFill>
                <a:highlight>
                  <a:srgbClr val="FFFFFF"/>
                </a:highlight>
              </a:rPr>
              <a:t>⇒ Jozefowicz, et al. (2015) tested more than ten thousand RNN architectures, </a:t>
            </a:r>
            <a:r>
              <a:rPr b="1" lang="ko-KR" sz="1050">
                <a:solidFill>
                  <a:srgbClr val="333333"/>
                </a:solidFill>
                <a:highlight>
                  <a:srgbClr val="FFFFFF"/>
                </a:highlight>
              </a:rPr>
              <a:t>finding some that worked better than LSTMs on certain tasks.</a:t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80" name="Google Shape;380;p37"/>
          <p:cNvSpPr txBox="1"/>
          <p:nvPr/>
        </p:nvSpPr>
        <p:spPr>
          <a:xfrm>
            <a:off x="2397950" y="4531550"/>
            <a:ext cx="4126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Task 따라 다르다 ⇒ 경험적으로 해봐라.</a:t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81" name="Google Shape;381;p3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LSTM</a:t>
            </a:r>
            <a:endParaRPr/>
          </a:p>
        </p:txBody>
      </p:sp>
      <p:sp>
        <p:nvSpPr>
          <p:cNvPr id="387" name="Google Shape;387;p38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RNN의 몇몇 시도들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88" name="Google Shape;388;p38"/>
          <p:cNvSpPr txBox="1"/>
          <p:nvPr/>
        </p:nvSpPr>
        <p:spPr>
          <a:xfrm>
            <a:off x="3688625" y="9582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89" name="Google Shape;389;p38"/>
          <p:cNvSpPr txBox="1"/>
          <p:nvPr/>
        </p:nvSpPr>
        <p:spPr>
          <a:xfrm>
            <a:off x="984525" y="1834200"/>
            <a:ext cx="7842600" cy="23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RNN은 문맥을 담는다.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정보들을 담는다.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큰 정보에서 특정 정보들을 선택한다.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이를테면 이미지 캡션 같은.. (</a:t>
            </a:r>
            <a:r>
              <a:rPr lang="ko-KR" sz="1100" u="sng">
                <a:solidFill>
                  <a:schemeClr val="hlink"/>
                </a:solidFill>
                <a:hlinkClick r:id="rId3"/>
              </a:rPr>
              <a:t>http://arxiv.org/pdf/1502.03044v2.pdf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90" name="Google Shape;390;p3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LongShortTerm Memory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GRU</a:t>
            </a:r>
            <a:endParaRPr/>
          </a:p>
        </p:txBody>
      </p:sp>
      <p:sp>
        <p:nvSpPr>
          <p:cNvPr id="396" name="Google Shape;396;p39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Gated Recurrent Unit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GRU</a:t>
            </a:r>
            <a:endParaRPr/>
          </a:p>
        </p:txBody>
      </p:sp>
      <p:sp>
        <p:nvSpPr>
          <p:cNvPr id="402" name="Google Shape;402;p40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Gated Recurrent Unit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3" name="Google Shape;403;p40"/>
          <p:cNvSpPr txBox="1"/>
          <p:nvPr/>
        </p:nvSpPr>
        <p:spPr>
          <a:xfrm>
            <a:off x="3688625" y="9582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4" name="Google Shape;404;p4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Gated Recurrent Unit</a:t>
            </a:r>
            <a:endParaRPr/>
          </a:p>
        </p:txBody>
      </p:sp>
      <p:sp>
        <p:nvSpPr>
          <p:cNvPr id="405" name="Google Shape;405;p40"/>
          <p:cNvSpPr txBox="1"/>
          <p:nvPr/>
        </p:nvSpPr>
        <p:spPr>
          <a:xfrm>
            <a:off x="910350" y="1287975"/>
            <a:ext cx="7829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GRU는 게이트를 forget게이트가 있는 LSTM (long short-term memory)과 유사하지만 </a:t>
            </a:r>
            <a:br>
              <a:rPr lang="ko-KR"/>
            </a:br>
            <a:r>
              <a:rPr lang="ko-KR"/>
              <a:t>출력 게이트가 없기 때문에 LSTM보다 매개 변수가 적습니다.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다양한 음의 음악 모델링, 음성 신호 모델링 및 자연어 처리의 특정 작업에 대한 </a:t>
            </a:r>
            <a:br>
              <a:rPr lang="ko-KR"/>
            </a:br>
            <a:r>
              <a:rPr b="1" lang="ko-KR"/>
              <a:t>GRU의 성능은 LSTM의 성능과 유사한 것으로 밝혀졌습니다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⇒ weight가 작은데 성능은 비슷해 </a:t>
            </a:r>
            <a:br>
              <a:rPr lang="ko-KR"/>
            </a:br>
            <a:r>
              <a:rPr lang="ko-KR"/>
              <a:t>⇒ 좋다.</a:t>
            </a:r>
            <a:endParaRPr/>
          </a:p>
        </p:txBody>
      </p:sp>
      <p:sp>
        <p:nvSpPr>
          <p:cNvPr id="406" name="Google Shape;406;p40"/>
          <p:cNvSpPr txBox="1"/>
          <p:nvPr/>
        </p:nvSpPr>
        <p:spPr>
          <a:xfrm>
            <a:off x="2023000" y="3230075"/>
            <a:ext cx="54756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하지만, LSTM이 더 좋음. (GRU가 못하는걸 LSTM이 하네?)</a:t>
            </a:r>
            <a:endParaRPr b="1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⇒ LSTM은 제한 없이 문맥을 저장할 수 있음.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⇒ 하지만 GRU는 불가능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7" name="Google Shape;407;p40"/>
          <p:cNvSpPr txBox="1"/>
          <p:nvPr/>
        </p:nvSpPr>
        <p:spPr>
          <a:xfrm>
            <a:off x="728275" y="4052775"/>
            <a:ext cx="73704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Learning Phrase Representations using RNN Encoder–Decoder for Statistical Machine Translation</a:t>
            </a:r>
            <a:r>
              <a:rPr lang="ko-KR" sz="800">
                <a:solidFill>
                  <a:schemeClr val="dk1"/>
                </a:solidFill>
              </a:rPr>
              <a:t>(</a:t>
            </a:r>
            <a:r>
              <a:rPr lang="ko-KR" sz="800">
                <a:solidFill>
                  <a:schemeClr val="dk1"/>
                </a:solidFill>
                <a:latin typeface="Batang"/>
                <a:ea typeface="Batang"/>
                <a:cs typeface="Batang"/>
                <a:sym typeface="Batang"/>
              </a:rPr>
              <a:t>조경현</a:t>
            </a:r>
            <a:r>
              <a:rPr lang="ko-KR" sz="800">
                <a:solidFill>
                  <a:schemeClr val="dk1"/>
                </a:solidFill>
              </a:rPr>
              <a:t>(</a:t>
            </a:r>
            <a:r>
              <a:rPr lang="ko-KR" sz="800">
                <a:solidFill>
                  <a:schemeClr val="dk1"/>
                </a:solidFill>
                <a:latin typeface="Batang"/>
                <a:ea typeface="Batang"/>
                <a:cs typeface="Batang"/>
                <a:sym typeface="Batang"/>
              </a:rPr>
              <a:t>뉴욕대</a:t>
            </a:r>
            <a:r>
              <a:rPr lang="ko-KR" sz="800">
                <a:solidFill>
                  <a:schemeClr val="dk1"/>
                </a:solidFill>
              </a:rPr>
              <a:t>), 2014) </a:t>
            </a:r>
            <a:br>
              <a:rPr lang="ko-KR" sz="800">
                <a:solidFill>
                  <a:schemeClr val="dk1"/>
                </a:solidFill>
              </a:rPr>
            </a:br>
            <a:r>
              <a:rPr lang="ko-KR" sz="800">
                <a:solidFill>
                  <a:schemeClr val="dk1"/>
                </a:solidFill>
              </a:rPr>
              <a:t>- </a:t>
            </a:r>
            <a:r>
              <a:rPr lang="ko-KR" sz="1100" u="sng">
                <a:solidFill>
                  <a:schemeClr val="hlink"/>
                </a:solidFill>
                <a:hlinkClick r:id="rId3"/>
              </a:rPr>
              <a:t>https://arxiv.org/pdf/1406.1078.pdf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300">
                <a:solidFill>
                  <a:schemeClr val="dk1"/>
                </a:solidFill>
              </a:rPr>
              <a:t>		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">
                <a:solidFill>
                  <a:schemeClr val="dk1"/>
                </a:solidFill>
              </a:rPr>
              <a:t>	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">
                <a:solidFill>
                  <a:schemeClr val="dk1"/>
                </a:solidFill>
              </a:rPr>
              <a:t>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">
                <a:solidFill>
                  <a:schemeClr val="dk1"/>
                </a:solidFill>
              </a:rPr>
              <a:t>		</a:t>
            </a:r>
            <a:endParaRPr sz="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GRU</a:t>
            </a:r>
            <a:endParaRPr/>
          </a:p>
        </p:txBody>
      </p:sp>
      <p:sp>
        <p:nvSpPr>
          <p:cNvPr id="413" name="Google Shape;413;p41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Gated Recurrent Unit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4" name="Google Shape;414;p41"/>
          <p:cNvSpPr txBox="1"/>
          <p:nvPr/>
        </p:nvSpPr>
        <p:spPr>
          <a:xfrm>
            <a:off x="3688625" y="958225"/>
            <a:ext cx="32301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5" name="Google Shape;415;p4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Gated Recurrent Unit</a:t>
            </a:r>
            <a:endParaRPr/>
          </a:p>
        </p:txBody>
      </p:sp>
      <p:pic>
        <p:nvPicPr>
          <p:cNvPr id="416" name="Google Shape;4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8625" y="1475500"/>
            <a:ext cx="4753900" cy="3000775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1"/>
          <p:cNvSpPr txBox="1"/>
          <p:nvPr/>
        </p:nvSpPr>
        <p:spPr>
          <a:xfrm>
            <a:off x="775475" y="1422850"/>
            <a:ext cx="3324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Cell State가 하나</a:t>
            </a: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b="1"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⇒ 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굳이 이야기 하자면</a:t>
            </a: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장기 기억 하나.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1. 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reset 게이트 출력이 1에 가까울수록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→ Cell State(기존 h)를 잘 기억함.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⇒ Output에 반영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. update게이트(Cell에 정도)와 hidden state를 구하는 것은, 상호 의존 관계(1-zt)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⇒ Cell State 업데이트, 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8" name="Google Shape;418;p41"/>
          <p:cNvSpPr txBox="1"/>
          <p:nvPr/>
        </p:nvSpPr>
        <p:spPr>
          <a:xfrm>
            <a:off x="5422350" y="2963019"/>
            <a:ext cx="1726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update 게이트</a:t>
            </a:r>
            <a:b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(forget을 대신함)</a:t>
            </a:r>
            <a:endParaRPr b="1" sz="10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9" name="Google Shape;419;p41"/>
          <p:cNvSpPr txBox="1"/>
          <p:nvPr/>
        </p:nvSpPr>
        <p:spPr>
          <a:xfrm>
            <a:off x="3389900" y="2778257"/>
            <a:ext cx="17262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reset 게이트</a:t>
            </a:r>
            <a:endParaRPr b="1" sz="10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0" name="Google Shape;420;p41"/>
          <p:cNvSpPr txBox="1"/>
          <p:nvPr/>
        </p:nvSpPr>
        <p:spPr>
          <a:xfrm>
            <a:off x="6633450" y="2571757"/>
            <a:ext cx="17262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Candidate </a:t>
            </a: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hidden </a:t>
            </a:r>
            <a:r>
              <a:rPr b="1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state</a:t>
            </a:r>
            <a:endParaRPr b="1" sz="10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GRU</a:t>
            </a:r>
            <a:endParaRPr/>
          </a:p>
        </p:txBody>
      </p:sp>
      <p:sp>
        <p:nvSpPr>
          <p:cNvPr id="426" name="Google Shape;426;p42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Gated Recurrent Unit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7" name="Google Shape;427;p4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Gated Recurrent Unit</a:t>
            </a:r>
            <a:endParaRPr/>
          </a:p>
        </p:txBody>
      </p:sp>
      <p:pic>
        <p:nvPicPr>
          <p:cNvPr id="428" name="Google Shape;4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888" y="1714900"/>
            <a:ext cx="2861876" cy="202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5050" y="2048950"/>
            <a:ext cx="5585600" cy="174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GRU</a:t>
            </a:r>
            <a:endParaRPr/>
          </a:p>
        </p:txBody>
      </p:sp>
      <p:sp>
        <p:nvSpPr>
          <p:cNvPr id="435" name="Google Shape;435;p43"/>
          <p:cNvSpPr txBox="1"/>
          <p:nvPr/>
        </p:nvSpPr>
        <p:spPr>
          <a:xfrm>
            <a:off x="822675" y="83145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Gated Recurrent Unit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36" name="Google Shape;436;p4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Gated Recurrent Unit</a:t>
            </a:r>
            <a:endParaRPr/>
          </a:p>
        </p:txBody>
      </p:sp>
      <p:sp>
        <p:nvSpPr>
          <p:cNvPr id="437" name="Google Shape;437;p43"/>
          <p:cNvSpPr txBox="1"/>
          <p:nvPr/>
        </p:nvSpPr>
        <p:spPr>
          <a:xfrm>
            <a:off x="977800" y="1652125"/>
            <a:ext cx="75864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GRU의 weight는?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67" name="Google Shape;67;p1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순환신경망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Sequence한 데이터 학습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9" name="Google Shape;69;p10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시간적인 순서가 중요한 데이터가 뭐가 있을까? 대표적으로 자연어 데이터가 그렇다.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다음의 예를 보자. 만약에 “어떻게 생각해?” 라는 말에 대한 대답을 뭐라고 해야하는지 맞추라고 하면 무슨 생각이 드는가?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 ‘.. 뭐가?’ 라는 생각이 들면서, 앞에 무슨 말을 했던 건지 궁금하기 마련이다.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즉, 순서가 매우 중요한 데이터에서는 당장 현재의 Input data만 보고 output data를 예측하는 것은 어렵고, 과거의 Input data들까지 같이 고려해야 한다는 의미다.  (Context 고려 필요.)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70" name="Google Shape;7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763" y="3139400"/>
            <a:ext cx="6132425" cy="10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76" name="Google Shape;76;p1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77" name="Google Shape;77;p11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구조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8" name="Google Shape;78;p11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현재의 Input과 함께 과거의 Input이 함께 고려가 되어야 하기 때문에,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네트워크의 구조가 아래와 같이 병렬적으로 여러개가 나열되고,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이전(왼쪽)의 네트워크가 이후(오른쪽)의 네트워크에 연결이 되는 모양을 가지고 있다.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79" name="Google Shape;7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475" y="2377400"/>
            <a:ext cx="6037106" cy="21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85" name="Google Shape;85;p1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86" name="Google Shape;86;p12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구조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7" name="Google Shape;87;p12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순환신경망은 동일한 구조의 네트워크(A)가 병렬적으로 연결되어있는 형태다. 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하나의 네트워크를 보면, 이전의 네트워크에서 계산된 값(h)과 현재 input값(X)을 함께 “가중합” 해서 tanh 로 은닉층 노드(h)를 계산한다. 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여기서 가장 중요한 핵심은 </a:t>
            </a:r>
            <a:r>
              <a:rPr b="1" lang="ko-KR" sz="1200">
                <a:solidFill>
                  <a:schemeClr val="dk1"/>
                </a:solidFill>
              </a:rPr>
              <a:t>“동일한 구조"</a:t>
            </a:r>
            <a:r>
              <a:rPr lang="ko-KR" sz="1200">
                <a:solidFill>
                  <a:schemeClr val="dk1"/>
                </a:solidFill>
              </a:rPr>
              <a:t>라는 의미인데,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여기서 동일한 구조라는 건, </a:t>
            </a:r>
            <a:r>
              <a:rPr b="1" lang="ko-KR" sz="1200">
                <a:solidFill>
                  <a:schemeClr val="dk1"/>
                </a:solidFill>
              </a:rPr>
              <a:t>네트워크 안의 weight의 구성까지 모두 동일</a:t>
            </a:r>
            <a:r>
              <a:rPr lang="ko-KR" sz="1200">
                <a:solidFill>
                  <a:schemeClr val="dk1"/>
                </a:solidFill>
              </a:rPr>
              <a:t>하다는 것을 뜻한다.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88" name="Google Shape;8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950" y="3188700"/>
            <a:ext cx="3698050" cy="14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94" name="Google Shape;94;p1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95" name="Google Shape;95;p13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구조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6" name="Google Shape;9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50" y="1426950"/>
            <a:ext cx="7781851" cy="30691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5499200" y="4436850"/>
            <a:ext cx="1446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9900FF"/>
                </a:solidFill>
                <a:latin typeface="Nanum Gothic"/>
                <a:ea typeface="Nanum Gothic"/>
                <a:cs typeface="Nanum Gothic"/>
                <a:sym typeface="Nanum Gothic"/>
              </a:rPr>
              <a:t>W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는 모두 같다.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3D85C6"/>
                </a:solidFill>
                <a:latin typeface="Nanum Gothic"/>
                <a:ea typeface="Nanum Gothic"/>
                <a:cs typeface="Nanum Gothic"/>
                <a:sym typeface="Nanum Gothic"/>
              </a:rPr>
              <a:t>W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는 모두 같다.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2953600" y="4513050"/>
            <a:ext cx="1557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구조가 같다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4511200" y="4521150"/>
            <a:ext cx="741600" cy="41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05" name="Google Shape;105;p1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구조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옆으로 병렬적으로 길어지는 길이는 input data의 sequence(길이)만큼이고,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위로 쌓이는 높이는 네트워크의 층 수만큼이다.(layer의 수)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동일한 구조라는 건 같은 층끼리만 해당하는 것이다.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763" y="2571750"/>
            <a:ext cx="4252428" cy="21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RNN</a:t>
            </a:r>
            <a:endParaRPr/>
          </a:p>
        </p:txBody>
      </p:sp>
      <p:sp>
        <p:nvSpPr>
          <p:cNvPr id="114" name="Google Shape;114;p1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순환신경망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822675" y="1060050"/>
            <a:ext cx="506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순환신경망의 학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습 (Backpropagation Through Time) BPTT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822675" y="14673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순환신경망에서의 학습 과정 또한 기존의 살펴본 Back-propagation과 동일하다.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chain-rule을 이용한, 연쇄 계산!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단, 여기서의 핵심은 학습하는 </a:t>
            </a:r>
            <a:r>
              <a:rPr b="1" lang="ko-KR" sz="1200">
                <a:solidFill>
                  <a:schemeClr val="dk1"/>
                </a:solidFill>
              </a:rPr>
              <a:t>weight가 네트워크마다 독립적이지 않고, 동일하다는 것!</a:t>
            </a:r>
            <a:r>
              <a:rPr lang="ko-KR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한번의 배치를 통해 오른쪽에서 왼쪽으로 순차적으로 학습을 진행해 나가면서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최종적으로 업데이트된 Wh, Wx를 가지고 다음 배치를 진행한다.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117" name="Google Shape;11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950" y="3188700"/>
            <a:ext cx="3698050" cy="14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